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81" r:id="rId2"/>
    <p:sldId id="447" r:id="rId3"/>
    <p:sldId id="276" r:id="rId4"/>
    <p:sldId id="448" r:id="rId5"/>
    <p:sldId id="536" r:id="rId6"/>
    <p:sldId id="537" r:id="rId7"/>
    <p:sldId id="539" r:id="rId8"/>
    <p:sldId id="540" r:id="rId9"/>
    <p:sldId id="541" r:id="rId10"/>
    <p:sldId id="542" r:id="rId11"/>
    <p:sldId id="543" r:id="rId12"/>
    <p:sldId id="458" r:id="rId13"/>
    <p:sldId id="459" r:id="rId14"/>
    <p:sldId id="460" r:id="rId15"/>
    <p:sldId id="461" r:id="rId16"/>
    <p:sldId id="462" r:id="rId17"/>
  </p:sldIdLst>
  <p:sldSz cx="12192000" cy="6858000"/>
  <p:notesSz cx="6797675" cy="9925050"/>
  <p:photoAlbum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P1 NLP and LLMs" id="{5110845A-1821-4E20-A8A9-0A6BB7AD7120}">
          <p14:sldIdLst>
            <p14:sldId id="381"/>
          </p14:sldIdLst>
        </p14:section>
        <p14:section name="M01" id="{D51A6BAE-45AC-4994-9E8F-51950731AE22}">
          <p14:sldIdLst>
            <p14:sldId id="447"/>
            <p14:sldId id="276"/>
            <p14:sldId id="448"/>
            <p14:sldId id="536"/>
            <p14:sldId id="537"/>
            <p14:sldId id="539"/>
            <p14:sldId id="540"/>
            <p14:sldId id="541"/>
            <p14:sldId id="542"/>
            <p14:sldId id="543"/>
            <p14:sldId id="458"/>
            <p14:sldId id="459"/>
            <p14:sldId id="460"/>
            <p14:sldId id="461"/>
            <p14:sldId id="4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661"/>
    <a:srgbClr val="E4B780"/>
    <a:srgbClr val="E5B37F"/>
    <a:srgbClr val="FFC000"/>
    <a:srgbClr val="F9C911"/>
    <a:srgbClr val="002A47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DD3CEB-92D3-49EE-B6F0-7E3AB4437EDC}" v="2196" dt="2025-02-12T23:31:49.268"/>
    <p1510:client id="{C2D516B2-6DD7-4EEA-B494-91C51D342A4B}" v="79" dt="2025-02-12T22:17:26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1" autoAdjust="0"/>
    <p:restoredTop sz="92218" autoAdjust="0"/>
  </p:normalViewPr>
  <p:slideViewPr>
    <p:cSldViewPr snapToGrid="0">
      <p:cViewPr varScale="1">
        <p:scale>
          <a:sx n="98" d="100"/>
          <a:sy n="98" d="100"/>
        </p:scale>
        <p:origin x="97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42B55-ED95-49D9-B08D-CCB983A10E5D}" type="datetimeFigureOut">
              <a:rPr lang="es-ES" smtClean="0"/>
              <a:t>30/12/2025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39838"/>
            <a:ext cx="5956300" cy="3351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76431"/>
            <a:ext cx="5438140" cy="3907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072C2-9485-414F-9DB9-A6D3D0BB586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1064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072C2-9485-414F-9DB9-A6D3D0BB586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206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89A89-DB09-D68C-845E-D89E12196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519A9D3-A71D-87D7-7653-F74DBA2BE2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1155DCB-B333-291E-BF7E-442FB9CAA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2A6335-5DEB-A1FB-4031-F302021776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072C2-9485-414F-9DB9-A6D3D0BB586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0472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114E33C8-BC0C-6A0C-91B5-95E2605FD414}"/>
              </a:ext>
            </a:extLst>
          </p:cNvPr>
          <p:cNvSpPr/>
          <p:nvPr userDrawn="1"/>
        </p:nvSpPr>
        <p:spPr>
          <a:xfrm>
            <a:off x="9861204" y="63956"/>
            <a:ext cx="2244444" cy="83331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CB6C094-3E99-41ED-99E2-DE282532D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2F0F-644B-4160-8BF6-C6E82A1AD29D}" type="datetimeFigureOut">
              <a:rPr lang="es-PE" smtClean="0"/>
              <a:t>30/12/2025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6370372-4B6A-4820-9AFC-CF403E88F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C77D0D-147A-4774-948A-B6820D9B1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E43E5-FAA9-441C-8748-FA66513D22E5}" type="slidenum">
              <a:rPr lang="es-PE" smtClean="0"/>
              <a:t>‹Nº›</a:t>
            </a:fld>
            <a:endParaRPr lang="es-PE" dirty="0"/>
          </a:p>
        </p:txBody>
      </p:sp>
      <p:sp>
        <p:nvSpPr>
          <p:cNvPr id="6" name="Marcador de número de diapositiva 19">
            <a:extLst>
              <a:ext uri="{FF2B5EF4-FFF2-40B4-BE49-F238E27FC236}">
                <a16:creationId xmlns:a16="http://schemas.microsoft.com/office/drawing/2014/main" id="{8D608B47-00D4-8471-7557-F9B1DE09F10C}"/>
              </a:ext>
            </a:extLst>
          </p:cNvPr>
          <p:cNvSpPr txBox="1">
            <a:spLocks/>
          </p:cNvSpPr>
          <p:nvPr userDrawn="1"/>
        </p:nvSpPr>
        <p:spPr>
          <a:xfrm>
            <a:off x="9584871" y="6356350"/>
            <a:ext cx="198324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l">
              <a:defRPr/>
            </a:pPr>
            <a:fld id="{4DD6C305-A26C-4596-ABD5-993519E9D4A5}" type="slidenum">
              <a:rPr lang="es-ES" altLang="es-ES" b="1" smtClean="0">
                <a:solidFill>
                  <a:schemeClr val="tx1"/>
                </a:solidFill>
              </a:rPr>
              <a:pPr algn="l">
                <a:defRPr/>
              </a:pPr>
              <a:t>‹Nº›</a:t>
            </a:fld>
            <a:r>
              <a:rPr lang="es-ES" altLang="es-ES" b="1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032" name="Picture 8" descr="Confianza23">
            <a:extLst>
              <a:ext uri="{FF2B5EF4-FFF2-40B4-BE49-F238E27FC236}">
                <a16:creationId xmlns:a16="http://schemas.microsoft.com/office/drawing/2014/main" id="{8646F2DA-7356-B8B7-DF94-5CD7136F0A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463" y="114387"/>
            <a:ext cx="2244444" cy="71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92622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609787A-DA7D-4489-8B4E-7C2E2C85C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F07F5B2-22C0-471D-81EA-07F0349DA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D41D28-EBE0-4D00-89E5-53E4588B3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12F0F-644B-4160-8BF6-C6E82A1AD29D}" type="datetimeFigureOut">
              <a:rPr lang="es-PE" smtClean="0"/>
              <a:t>30/12/2025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6EE041-7E7E-4043-B999-1C1BCAE92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2E066C-4BD5-4FD2-9ABA-F8BB80E40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E43E5-FAA9-441C-8748-FA66513D22E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797804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194BC129-097E-4C91-8FA9-1684218E9B70}"/>
              </a:ext>
            </a:extLst>
          </p:cNvPr>
          <p:cNvSpPr txBox="1"/>
          <p:nvPr/>
        </p:nvSpPr>
        <p:spPr>
          <a:xfrm>
            <a:off x="1897440" y="2792454"/>
            <a:ext cx="8000029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M01: Text Preprocessing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M02: Word and Sentence Embeddings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M03: Transformer Architectures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M04: Entity-Centric NLP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M05:Applied NLP Tasks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M06: Multimodal NLP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M07: LLM Fundamentals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M08: Prompt Engineering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M09: Fine-Tuning &amp; PEFT</a:t>
            </a:r>
          </a:p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M10: RAG &amp; Real-World Projects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684FAA5-0F53-432B-CE08-AB74585775A8}"/>
              </a:ext>
            </a:extLst>
          </p:cNvPr>
          <p:cNvSpPr txBox="1"/>
          <p:nvPr/>
        </p:nvSpPr>
        <p:spPr>
          <a:xfrm>
            <a:off x="2288904" y="1100520"/>
            <a:ext cx="7613810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 b="1" noProof="1">
                <a:latin typeface="Montserrat"/>
                <a:ea typeface="Calibri" panose="020F0502020204030204"/>
                <a:cs typeface="Calibri" panose="020F0502020204030204"/>
              </a:rPr>
              <a:t>Training Program 1:</a:t>
            </a:r>
          </a:p>
          <a:p>
            <a:pPr algn="ctr"/>
            <a:r>
              <a:rPr lang="en-GB" sz="3200" b="1" noProof="1">
                <a:latin typeface="Montserrat"/>
                <a:ea typeface="Calibri" panose="020F0502020204030204"/>
                <a:cs typeface="Calibri" panose="020F0502020204030204"/>
              </a:rPr>
              <a:t>Advanced NLP &amp; Large Language Models (LLMs)</a:t>
            </a:r>
            <a:endParaRPr lang="en-GB" noProof="1">
              <a:latin typeface="Montserrat"/>
            </a:endParaRPr>
          </a:p>
        </p:txBody>
      </p:sp>
      <p:pic>
        <p:nvPicPr>
          <p:cNvPr id="9" name="Picture 4" descr="Bandera de España - Wikipedia, la enciclopedia libre">
            <a:extLst>
              <a:ext uri="{FF2B5EF4-FFF2-40B4-BE49-F238E27FC236}">
                <a16:creationId xmlns:a16="http://schemas.microsoft.com/office/drawing/2014/main" id="{55EE169B-6EFD-EF7F-C12A-7A503EF6E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2248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22AE85D7-B369-849B-38A4-166EF89CE610}"/>
              </a:ext>
            </a:extLst>
          </p:cNvPr>
          <p:cNvSpPr/>
          <p:nvPr/>
        </p:nvSpPr>
        <p:spPr>
          <a:xfrm>
            <a:off x="215570" y="235900"/>
            <a:ext cx="2401717" cy="494938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8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4139CF1-B781-F7B3-80B2-9087F9D35707}"/>
              </a:ext>
            </a:extLst>
          </p:cNvPr>
          <p:cNvSpPr txBox="1"/>
          <p:nvPr/>
        </p:nvSpPr>
        <p:spPr>
          <a:xfrm>
            <a:off x="654041" y="252536"/>
            <a:ext cx="1524777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GB" sz="2400" b="1" noProof="1">
                <a:solidFill>
                  <a:srgbClr val="002A47"/>
                </a:solidFill>
                <a:latin typeface="Montserrat"/>
                <a:ea typeface="Calibri"/>
                <a:cs typeface="Calibri"/>
              </a:rPr>
              <a:t>THEORY</a:t>
            </a:r>
            <a:endParaRPr lang="es-PE" sz="2400" b="1" dirty="0">
              <a:solidFill>
                <a:srgbClr val="002A47"/>
              </a:solidFill>
              <a:latin typeface="Montserrat"/>
              <a:ea typeface="Calibri"/>
              <a:cs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8F8C08-0F3C-6C74-4571-1247400CA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0973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ndera de Jordania - Wikipedia, la enciclopedia libre">
            <a:extLst>
              <a:ext uri="{FF2B5EF4-FFF2-40B4-BE49-F238E27FC236}">
                <a16:creationId xmlns:a16="http://schemas.microsoft.com/office/drawing/2014/main" id="{23E9096E-E32F-5A7C-2F35-742F4FDC3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323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2E91A40-D88B-EF72-8AD8-683E0AFB8809}"/>
              </a:ext>
            </a:extLst>
          </p:cNvPr>
          <p:cNvSpPr/>
          <p:nvPr/>
        </p:nvSpPr>
        <p:spPr>
          <a:xfrm>
            <a:off x="3577389" y="2823411"/>
            <a:ext cx="5309937" cy="320842"/>
          </a:xfrm>
          <a:prstGeom prst="rect">
            <a:avLst/>
          </a:prstGeom>
          <a:solidFill>
            <a:schemeClr val="accent1">
              <a:alpha val="25000"/>
            </a:schemeClr>
          </a:solidFill>
          <a:ln w="635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38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B065DEE-9AA9-B93B-40CC-D0E9DD5E9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5606" y="2029039"/>
            <a:ext cx="6763694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71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36CB54A-925E-CC1D-D31C-36A6A6E58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822" y="1902955"/>
            <a:ext cx="6487430" cy="442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738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74010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US" sz="2000" b="1" dirty="0">
                <a:solidFill>
                  <a:srgbClr val="D4A661"/>
                </a:solidFill>
                <a:latin typeface="Montserrat"/>
              </a:rPr>
              <a:t>Byte-Pair Encoding (BPE) and </a:t>
            </a:r>
            <a:r>
              <a:rPr lang="en-US" sz="2000" b="1" dirty="0" err="1">
                <a:solidFill>
                  <a:srgbClr val="D4A661"/>
                </a:solidFill>
                <a:latin typeface="Montserrat"/>
              </a:rPr>
              <a:t>Subword</a:t>
            </a:r>
            <a:r>
              <a:rPr lang="en-US" sz="2000" b="1" dirty="0">
                <a:solidFill>
                  <a:srgbClr val="D4A661"/>
                </a:solidFill>
                <a:latin typeface="Montserrat"/>
              </a:rPr>
              <a:t>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8" y="1908283"/>
            <a:ext cx="936858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noProof="0" dirty="0"/>
              <a:t>1. Introduction to </a:t>
            </a:r>
            <a:r>
              <a:rPr lang="en-US" sz="3200" noProof="0" dirty="0" err="1"/>
              <a:t>Subword</a:t>
            </a:r>
            <a:r>
              <a:rPr lang="en-US" sz="3200" noProof="0" dirty="0"/>
              <a:t> Tokenization</a:t>
            </a:r>
          </a:p>
          <a:p>
            <a:r>
              <a:rPr lang="en-US" sz="3200" noProof="0" dirty="0"/>
              <a:t>2. Why </a:t>
            </a:r>
            <a:r>
              <a:rPr lang="en-US" sz="3200" noProof="0" dirty="0" err="1"/>
              <a:t>Subwords</a:t>
            </a:r>
            <a:r>
              <a:rPr lang="en-US" sz="3200" noProof="0" dirty="0"/>
              <a:t>? Handling OOV (Out-of-Vocabulary)</a:t>
            </a:r>
          </a:p>
          <a:p>
            <a:r>
              <a:rPr lang="en-US" sz="3200" noProof="0" dirty="0"/>
              <a:t>3. The BPE Algorithm Explained</a:t>
            </a:r>
          </a:p>
          <a:p>
            <a:r>
              <a:rPr lang="en-US" sz="3200" noProof="0" dirty="0"/>
              <a:t>4. BPE Training Process and Vocabulary Size</a:t>
            </a:r>
          </a:p>
          <a:p>
            <a:r>
              <a:rPr lang="en-US" sz="3200" noProof="0" dirty="0"/>
              <a:t>5. BPE in Transformer Models (e.g., GPT)</a:t>
            </a:r>
            <a:endParaRPr lang="en-GB" sz="3200" noProof="0" dirty="0"/>
          </a:p>
        </p:txBody>
      </p:sp>
    </p:spTree>
    <p:extLst>
      <p:ext uri="{BB962C8B-B14F-4D97-AF65-F5344CB8AC3E}">
        <p14:creationId xmlns:p14="http://schemas.microsoft.com/office/powerpoint/2010/main" val="1748397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74010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US" sz="2000" b="1" dirty="0">
                <a:solidFill>
                  <a:srgbClr val="D4A661"/>
                </a:solidFill>
                <a:latin typeface="Montserrat"/>
              </a:rPr>
              <a:t>Advanced </a:t>
            </a:r>
            <a:r>
              <a:rPr lang="en-US" sz="2000" b="1" dirty="0" err="1">
                <a:solidFill>
                  <a:srgbClr val="D4A661"/>
                </a:solidFill>
                <a:latin typeface="Montserrat"/>
              </a:rPr>
              <a:t>Subword</a:t>
            </a:r>
            <a:r>
              <a:rPr lang="en-US" sz="2000" b="1" dirty="0">
                <a:solidFill>
                  <a:srgbClr val="D4A661"/>
                </a:solidFill>
                <a:latin typeface="Montserrat"/>
              </a:rPr>
              <a:t> Tokenization with </a:t>
            </a:r>
            <a:r>
              <a:rPr lang="en-US" sz="2000" b="1" dirty="0" err="1">
                <a:solidFill>
                  <a:srgbClr val="D4A661"/>
                </a:solidFill>
                <a:latin typeface="Montserrat"/>
              </a:rPr>
              <a:t>SentencePiece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8" y="1908283"/>
            <a:ext cx="936858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noProof="0" dirty="0"/>
              <a:t>1. The Need for Unsupervised Tokenization</a:t>
            </a:r>
          </a:p>
          <a:p>
            <a:r>
              <a:rPr lang="en-US" sz="3200" noProof="0" dirty="0"/>
              <a:t>2. </a:t>
            </a:r>
            <a:r>
              <a:rPr lang="en-US" sz="3200" noProof="0" dirty="0" err="1"/>
              <a:t>SentencePiece</a:t>
            </a:r>
            <a:r>
              <a:rPr lang="en-US" sz="3200" noProof="0" dirty="0"/>
              <a:t> vs. Traditional Tokenizers</a:t>
            </a:r>
          </a:p>
          <a:p>
            <a:r>
              <a:rPr lang="en-US" sz="3200" noProof="0" dirty="0"/>
              <a:t>3. </a:t>
            </a:r>
            <a:r>
              <a:rPr lang="en-US" sz="3200" noProof="0" dirty="0" err="1"/>
              <a:t>WordPiece</a:t>
            </a:r>
            <a:r>
              <a:rPr lang="en-US" sz="3200" noProof="0" dirty="0"/>
              <a:t> and Unigram Language Models</a:t>
            </a:r>
          </a:p>
          <a:p>
            <a:r>
              <a:rPr lang="en-US" sz="3200" noProof="0" dirty="0"/>
              <a:t>4. Key </a:t>
            </a:r>
            <a:r>
              <a:rPr lang="en-US" sz="3200" noProof="0" dirty="0" err="1"/>
              <a:t>SentencePiece</a:t>
            </a:r>
            <a:r>
              <a:rPr lang="en-US" sz="3200" noProof="0" dirty="0"/>
              <a:t> Features (e.g., prefixing)</a:t>
            </a:r>
          </a:p>
          <a:p>
            <a:r>
              <a:rPr lang="en-US" sz="3200" noProof="0" dirty="0"/>
              <a:t>5. Implementation and Use Cases</a:t>
            </a:r>
            <a:endParaRPr lang="en-GB" sz="3200" noProof="0" dirty="0"/>
          </a:p>
        </p:txBody>
      </p:sp>
    </p:spTree>
    <p:extLst>
      <p:ext uri="{BB962C8B-B14F-4D97-AF65-F5344CB8AC3E}">
        <p14:creationId xmlns:p14="http://schemas.microsoft.com/office/powerpoint/2010/main" val="4118501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74010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US" sz="2000" b="1" dirty="0" err="1">
                <a:solidFill>
                  <a:srgbClr val="D4A661"/>
                </a:solidFill>
                <a:latin typeface="Montserrat"/>
              </a:rPr>
              <a:t>Stopwords</a:t>
            </a:r>
            <a:r>
              <a:rPr lang="en-US" sz="2000" b="1" dirty="0">
                <a:solidFill>
                  <a:srgbClr val="D4A661"/>
                </a:solidFill>
                <a:latin typeface="Montserrat"/>
              </a:rPr>
              <a:t> and Vocabulary Management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8" y="1908283"/>
            <a:ext cx="936858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noProof="0" dirty="0"/>
              <a:t>1. Defining and Identifying </a:t>
            </a:r>
            <a:r>
              <a:rPr lang="en-US" sz="3200" noProof="0" dirty="0" err="1"/>
              <a:t>Stopwords</a:t>
            </a:r>
            <a:endParaRPr lang="en-US" sz="3200" noProof="0" dirty="0"/>
          </a:p>
          <a:p>
            <a:r>
              <a:rPr lang="en-US" sz="3200" noProof="0" dirty="0"/>
              <a:t>2. Removing </a:t>
            </a:r>
            <a:r>
              <a:rPr lang="en-US" sz="3200" noProof="0" dirty="0" err="1"/>
              <a:t>Stopwords</a:t>
            </a:r>
            <a:r>
              <a:rPr lang="en-US" sz="3200" noProof="0" dirty="0"/>
              <a:t>: Pros and Cons</a:t>
            </a:r>
          </a:p>
          <a:p>
            <a:r>
              <a:rPr lang="en-US" sz="3200" noProof="0" dirty="0"/>
              <a:t>3. Contextual and Domain-Specific </a:t>
            </a:r>
            <a:r>
              <a:rPr lang="en-US" sz="3200" noProof="0" dirty="0" err="1"/>
              <a:t>Stopwords</a:t>
            </a:r>
            <a:endParaRPr lang="en-US" sz="3200" noProof="0" dirty="0"/>
          </a:p>
          <a:p>
            <a:r>
              <a:rPr lang="en-US" sz="3200" noProof="0" dirty="0"/>
              <a:t>4. Alternatives to Removal: Weighting (e.g., TF-IDF)</a:t>
            </a:r>
          </a:p>
          <a:p>
            <a:r>
              <a:rPr lang="en-US" sz="3200" noProof="0" dirty="0"/>
              <a:t>5. Hands-on: </a:t>
            </a:r>
            <a:r>
              <a:rPr lang="en-US" sz="3200" noProof="0" dirty="0" err="1"/>
              <a:t>Stopword</a:t>
            </a:r>
            <a:r>
              <a:rPr lang="en-US" sz="3200" noProof="0" dirty="0"/>
              <a:t> Lists in Python</a:t>
            </a:r>
            <a:endParaRPr lang="en-GB" sz="3200" noProof="0" dirty="0"/>
          </a:p>
        </p:txBody>
      </p:sp>
    </p:spTree>
    <p:extLst>
      <p:ext uri="{BB962C8B-B14F-4D97-AF65-F5344CB8AC3E}">
        <p14:creationId xmlns:p14="http://schemas.microsoft.com/office/powerpoint/2010/main" val="52125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74010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US" sz="2000" b="1" dirty="0">
                <a:solidFill>
                  <a:srgbClr val="D4A661"/>
                </a:solidFill>
                <a:latin typeface="Montserrat"/>
              </a:rPr>
              <a:t>Processing Multilingual and Cross-Lingual Text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8" y="1908283"/>
            <a:ext cx="936858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noProof="0" dirty="0"/>
              <a:t>1. Challenges of Multilingual NLP</a:t>
            </a:r>
          </a:p>
          <a:p>
            <a:r>
              <a:rPr lang="en-US" sz="3200" noProof="0" dirty="0"/>
              <a:t>2. Character Sets and Encodings (e.g., UTF-8)</a:t>
            </a:r>
          </a:p>
          <a:p>
            <a:r>
              <a:rPr lang="en-US" sz="3200" noProof="0" dirty="0"/>
              <a:t>3. Tokenization in Different Languages</a:t>
            </a:r>
          </a:p>
          <a:p>
            <a:r>
              <a:rPr lang="en-US" sz="3200" noProof="0" dirty="0"/>
              <a:t>4. Cross-Lingual Transfer and Models</a:t>
            </a:r>
          </a:p>
          <a:p>
            <a:r>
              <a:rPr lang="en-US" sz="3200" noProof="0" dirty="0"/>
              <a:t>5. Zero-Shot and Few-Shot Multilingual Learning</a:t>
            </a:r>
            <a:endParaRPr lang="en-GB" sz="3200" noProof="0" dirty="0"/>
          </a:p>
        </p:txBody>
      </p:sp>
    </p:spTree>
    <p:extLst>
      <p:ext uri="{BB962C8B-B14F-4D97-AF65-F5344CB8AC3E}">
        <p14:creationId xmlns:p14="http://schemas.microsoft.com/office/powerpoint/2010/main" val="3032334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740105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US" sz="2000" b="1" dirty="0">
                <a:solidFill>
                  <a:srgbClr val="D4A661"/>
                </a:solidFill>
                <a:latin typeface="Montserrat"/>
              </a:rPr>
              <a:t>Summary and Next Steps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8" y="1908283"/>
            <a:ext cx="936858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AutoNum type="arabicPeriod"/>
            </a:pPr>
            <a:r>
              <a:rPr lang="en-US" sz="3200" noProof="0" dirty="0"/>
              <a:t>Summary</a:t>
            </a:r>
          </a:p>
          <a:p>
            <a:pPr marL="514350" indent="-514350">
              <a:buAutoNum type="arabicPeriod"/>
            </a:pPr>
            <a:r>
              <a:rPr lang="en-US" sz="3200" dirty="0"/>
              <a:t>Next Steps</a:t>
            </a:r>
            <a:endParaRPr lang="en-GB" sz="3200" noProof="0" dirty="0"/>
          </a:p>
        </p:txBody>
      </p:sp>
    </p:spTree>
    <p:extLst>
      <p:ext uri="{BB962C8B-B14F-4D97-AF65-F5344CB8AC3E}">
        <p14:creationId xmlns:p14="http://schemas.microsoft.com/office/powerpoint/2010/main" val="1014579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E5BAC-63C8-4D96-E559-12DC84E90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61F0780E-6D7F-498C-857F-329B991AE8C8}"/>
              </a:ext>
            </a:extLst>
          </p:cNvPr>
          <p:cNvSpPr txBox="1"/>
          <p:nvPr/>
        </p:nvSpPr>
        <p:spPr>
          <a:xfrm>
            <a:off x="1604987" y="3132764"/>
            <a:ext cx="8982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latin typeface="Montserrat"/>
              </a:rPr>
              <a:t>TEXT PREPROCESSING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EDDCC55-2916-1886-D1B9-9C2650034565}"/>
              </a:ext>
            </a:extLst>
          </p:cNvPr>
          <p:cNvSpPr/>
          <p:nvPr/>
        </p:nvSpPr>
        <p:spPr>
          <a:xfrm>
            <a:off x="4895140" y="2445469"/>
            <a:ext cx="2401717" cy="494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 sz="2400" b="1" dirty="0">
                <a:solidFill>
                  <a:srgbClr val="D4A661"/>
                </a:solidFill>
              </a:rPr>
              <a:t>MODULE M01</a:t>
            </a:r>
            <a:endParaRPr lang="es-PE" sz="2400" b="1" dirty="0">
              <a:solidFill>
                <a:srgbClr val="D4A661"/>
              </a:solidFill>
              <a:ea typeface="Calibri"/>
              <a:cs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003893E-AC2A-EF7E-6BAD-F2FA51D2721B}"/>
              </a:ext>
            </a:extLst>
          </p:cNvPr>
          <p:cNvSpPr txBox="1"/>
          <p:nvPr/>
        </p:nvSpPr>
        <p:spPr>
          <a:xfrm>
            <a:off x="1582284" y="4617855"/>
            <a:ext cx="8982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noProof="0" dirty="0">
                <a:latin typeface="Montserrat"/>
              </a:rPr>
              <a:t>Intro to Text Preprocessing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5799FDA-7D0A-633B-0852-8E000AA823BA}"/>
              </a:ext>
            </a:extLst>
          </p:cNvPr>
          <p:cNvSpPr/>
          <p:nvPr/>
        </p:nvSpPr>
        <p:spPr>
          <a:xfrm>
            <a:off x="4872437" y="3930560"/>
            <a:ext cx="2401717" cy="494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sz="2400" b="1" noProof="0" dirty="0">
                <a:solidFill>
                  <a:srgbClr val="D4A661"/>
                </a:solidFill>
              </a:rPr>
              <a:t>CHAPTER M01.1</a:t>
            </a:r>
            <a:endParaRPr lang="en-GB" sz="2400" b="1" noProof="0" dirty="0">
              <a:solidFill>
                <a:srgbClr val="D4A66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517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2" y="1144744"/>
            <a:ext cx="563650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noProof="0" dirty="0">
                <a:solidFill>
                  <a:srgbClr val="D4A661"/>
                </a:solidFill>
                <a:latin typeface="Montserrat"/>
              </a:rPr>
              <a:t>Getting started with Text Preprocessing</a:t>
            </a: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6893E1E-C648-8A1E-6EAD-BDA193787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468" y="2004813"/>
            <a:ext cx="7983064" cy="28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695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1973179" y="1908283"/>
            <a:ext cx="797292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noProof="0" dirty="0"/>
              <a:t>1. What is Tokenization?</a:t>
            </a:r>
          </a:p>
          <a:p>
            <a:r>
              <a:rPr lang="en-GB" sz="3200" noProof="0" dirty="0"/>
              <a:t>2. Character vs. Word Tokenization</a:t>
            </a:r>
          </a:p>
          <a:p>
            <a:r>
              <a:rPr lang="en-GB" sz="3200" noProof="0" dirty="0"/>
              <a:t>3. Regular Expression Tokenizers</a:t>
            </a:r>
          </a:p>
          <a:p>
            <a:r>
              <a:rPr lang="en-GB" sz="3200" noProof="0" dirty="0"/>
              <a:t>4. Issues: Punctuation and Contractions</a:t>
            </a:r>
          </a:p>
          <a:p>
            <a:r>
              <a:rPr lang="en-GB" sz="3200" noProof="0" dirty="0"/>
              <a:t>5. Whitespace and Rule-Based Tokenization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C833F6C-CBE1-03E9-47EF-431525C84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191" y="4708228"/>
            <a:ext cx="5706271" cy="201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66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59341EC-6926-30B3-A7A4-E59E39615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3494" y="1616934"/>
            <a:ext cx="8145012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97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015BEB2-C4DD-14BF-19BA-341B1AB9B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842" y="1927528"/>
            <a:ext cx="7859222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62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419C4D6-40DF-D06F-0026-20685187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611" y="1641076"/>
            <a:ext cx="5839640" cy="471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31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6410707-50E1-E1B7-CF68-9C5FC33CC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542" y="1620159"/>
            <a:ext cx="6630325" cy="489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68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Fundamentals of tokenization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M01 TEXT PREPROCESSING</a:t>
            </a:r>
            <a:endParaRPr lang="en-GB" sz="3600" b="1" noProof="0" dirty="0">
              <a:latin typeface="Montserrat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1DF0B441-7DE0-FEC3-7D28-6B1370D12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6100" y="1884617"/>
            <a:ext cx="6439799" cy="472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46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2516</TotalTime>
  <Words>365</Words>
  <Application>Microsoft Office PowerPoint</Application>
  <PresentationFormat>Panorámica</PresentationFormat>
  <Paragraphs>74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Montserrat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Ochoa</dc:creator>
  <cp:lastModifiedBy>AUSEJO Rafael</cp:lastModifiedBy>
  <cp:revision>973</cp:revision>
  <cp:lastPrinted>2024-10-30T22:24:37Z</cp:lastPrinted>
  <dcterms:created xsi:type="dcterms:W3CDTF">2021-09-27T15:19:51Z</dcterms:created>
  <dcterms:modified xsi:type="dcterms:W3CDTF">2025-12-30T13:27:04Z</dcterms:modified>
</cp:coreProperties>
</file>

<file path=docProps/thumbnail.jpeg>
</file>